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325" r:id="rId6"/>
    <p:sldId id="326" r:id="rId7"/>
    <p:sldId id="260" r:id="rId8"/>
    <p:sldId id="267" r:id="rId9"/>
    <p:sldId id="261" r:id="rId10"/>
    <p:sldId id="264" r:id="rId11"/>
    <p:sldId id="262" r:id="rId12"/>
    <p:sldId id="263" r:id="rId13"/>
    <p:sldId id="268" r:id="rId14"/>
    <p:sldId id="265" r:id="rId15"/>
    <p:sldId id="266" r:id="rId16"/>
    <p:sldId id="269" r:id="rId17"/>
    <p:sldId id="270" r:id="rId18"/>
    <p:sldId id="271" r:id="rId19"/>
    <p:sldId id="272" r:id="rId20"/>
    <p:sldId id="273" r:id="rId21"/>
    <p:sldId id="277" r:id="rId22"/>
    <p:sldId id="286" r:id="rId23"/>
    <p:sldId id="274" r:id="rId24"/>
    <p:sldId id="278" r:id="rId25"/>
    <p:sldId id="279" r:id="rId26"/>
    <p:sldId id="275" r:id="rId27"/>
    <p:sldId id="276" r:id="rId28"/>
    <p:sldId id="280" r:id="rId29"/>
    <p:sldId id="281" r:id="rId30"/>
    <p:sldId id="282" r:id="rId31"/>
    <p:sldId id="283" r:id="rId32"/>
    <p:sldId id="284" r:id="rId33"/>
    <p:sldId id="285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302" r:id="rId44"/>
    <p:sldId id="296" r:id="rId45"/>
    <p:sldId id="297" r:id="rId46"/>
    <p:sldId id="298" r:id="rId47"/>
    <p:sldId id="299" r:id="rId48"/>
    <p:sldId id="300" r:id="rId49"/>
    <p:sldId id="303" r:id="rId50"/>
    <p:sldId id="301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88" d="100"/>
          <a:sy n="88" d="100"/>
        </p:scale>
        <p:origin x="-374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D13E8B-CDD0-25AE-43F8-AC4D709E8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215EB7B-B276-DD85-910A-E383EFB647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A7D44E0-AE1F-3439-5010-D7EC24938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822B2-9170-436F-A4F9-458BBCD52B7D}" type="datetimeFigureOut">
              <a:rPr lang="x-none" smtClean="0"/>
              <a:t>22-10-2024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8640650-A434-A22D-511F-FA025D0D3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16FCAE7-4850-F223-E1D1-B9FDE31C5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3CB82-C045-4137-A7C4-A06B9034465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62269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0F41D9-0410-A472-5889-863C63E67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61C6E33-6D01-27BD-1F2D-ACFEFBCB6F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D8F072C-B73F-3658-E70A-25ADBF97A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822B2-9170-436F-A4F9-458BBCD52B7D}" type="datetimeFigureOut">
              <a:rPr lang="x-none" smtClean="0"/>
              <a:t>22-10-2024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09B4572-3448-AAF0-197D-D1EFDB1E0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ED9D52A-A1FC-C09C-0A9C-10B2A7ABB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3CB82-C045-4137-A7C4-A06B9034465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49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224ACD27-A128-13F1-D38F-6E9B3C5E5F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D89C43A-1392-5E08-E0B4-FE47DDDECD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6D440FC-E633-6EBA-0E70-BDE12F2D5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822B2-9170-436F-A4F9-458BBCD52B7D}" type="datetimeFigureOut">
              <a:rPr lang="x-none" smtClean="0"/>
              <a:t>22-10-2024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D88D20C-6C3C-C58B-275C-A197324B0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02A34EB-495E-61EA-411A-F1D89B02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3CB82-C045-4137-A7C4-A06B9034465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15014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644C22-3F13-7B4C-9B29-4F424E3D9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816EB8B-A850-B0BF-3FBE-9F420624E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F043CB3-BA7A-EC98-EDB4-950B66828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822B2-9170-436F-A4F9-458BBCD52B7D}" type="datetimeFigureOut">
              <a:rPr lang="x-none" smtClean="0"/>
              <a:t>22-10-2024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63D2BD1-A1C3-0FE3-733A-4B32019D6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121BFBE-99F4-D9F2-8FF9-984F3F1F0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3CB82-C045-4137-A7C4-A06B9034465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65473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79EB2E-4F3A-BAD0-C599-76313DCEB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D99F730-BFAB-E749-4D44-62D2410AF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3319DB8-AD37-FAE9-FDE4-9FCE5100E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822B2-9170-436F-A4F9-458BBCD52B7D}" type="datetimeFigureOut">
              <a:rPr lang="x-none" smtClean="0"/>
              <a:t>22-10-2024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23ED46D-CB80-0810-C035-CCB52AECD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FE71C01-C71C-7683-C271-6DB49DF0A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3CB82-C045-4137-A7C4-A06B9034465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69003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1CFC84-8D7C-1C72-60D8-D9D60E29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C213EE2-4BF3-D15C-8DFC-63FF404C7E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8572D5F-7ED7-51B6-1DFF-0DFF71F7C3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00CF2F6-F0DD-6CCC-8B1E-355BF4013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822B2-9170-436F-A4F9-458BBCD52B7D}" type="datetimeFigureOut">
              <a:rPr lang="x-none" smtClean="0"/>
              <a:t>22-10-2024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525C4FC-43AA-4114-EC41-EAB51E770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D6439AD-B5D1-1AEE-C7AC-506BD70CC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3CB82-C045-4137-A7C4-A06B9034465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3858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9D54FCC-B708-78B3-17A1-594B01ABB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62EA398-D308-38C9-EDD4-D28629C4B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69329B2-112B-344F-EAF6-A53EA611F1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0545552-84E6-076B-A3A9-D66F57C71E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A78A663-6129-0982-B3DA-FF9C4C94F9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CFEB7747-62B9-78FD-BBEF-32CDCC14A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822B2-9170-436F-A4F9-458BBCD52B7D}" type="datetimeFigureOut">
              <a:rPr lang="x-none" smtClean="0"/>
              <a:t>22-10-2024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C831719C-64F4-5185-6FAA-AE24DB151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3F9E57CE-1BAD-EBA8-2FF4-885DFB84C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3CB82-C045-4137-A7C4-A06B9034465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9906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81A3DE-B326-3572-F2B2-92F886FC4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CE88DF3A-4E47-38D2-03AE-CB932994E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822B2-9170-436F-A4F9-458BBCD52B7D}" type="datetimeFigureOut">
              <a:rPr lang="x-none" smtClean="0"/>
              <a:t>22-10-2024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583C725-D38D-6529-1EDD-0F3DCD2C9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7BBB842-505E-B9E8-584A-9BA256875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3CB82-C045-4137-A7C4-A06B9034465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70594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531D954-B58D-8DC8-6A04-BE959CCD0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822B2-9170-436F-A4F9-458BBCD52B7D}" type="datetimeFigureOut">
              <a:rPr lang="x-none" smtClean="0"/>
              <a:t>22-10-2024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7F585E77-A2DE-11EE-98C4-8B55F0363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D7F3225-0F77-91B5-FB5D-9C9999C27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3CB82-C045-4137-A7C4-A06B9034465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63433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026539-018A-7640-19D8-ED81058AB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997A7AD-BC82-0EA8-A120-07FC6FC7C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95011BD-6918-4238-A826-6D2EBE08F7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F7D8089-155A-3C43-09E7-E58E979AA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822B2-9170-436F-A4F9-458BBCD52B7D}" type="datetimeFigureOut">
              <a:rPr lang="x-none" smtClean="0"/>
              <a:t>22-10-2024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6AB8172-C167-43BD-19DA-70160D047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EDCF15C-2E9B-813C-5C93-0EA1CEA98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3CB82-C045-4137-A7C4-A06B9034465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06284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BCE4EF-4683-8F41-F9C0-6F18091C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E0D6ED8-A110-81C0-3393-232B8EB20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995A88F-1C4C-227C-F116-2F9FE6FAA4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3537526-B9A8-DE55-A062-041636281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822B2-9170-436F-A4F9-458BBCD52B7D}" type="datetimeFigureOut">
              <a:rPr lang="x-none" smtClean="0"/>
              <a:t>22-10-2024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690B297-2DAF-978D-0660-6D8853CBF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9536506-B973-131A-BA1E-0C5D0526B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3CB82-C045-4137-A7C4-A06B9034465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30936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39AF2733-1AC7-4849-3466-9FBD9CA3B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E6F0A07-F43D-8D12-1487-39A13C566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38DBFFE-DCE1-0771-1536-4DB407F856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822B2-9170-436F-A4F9-458BBCD52B7D}" type="datetimeFigureOut">
              <a:rPr lang="x-none" smtClean="0"/>
              <a:t>22-10-2024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A4346AB-8FCF-5F82-F51E-AF5D08EC3E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B465D33-DB9D-FCB9-6A7E-AD9AA4254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3CB82-C045-4137-A7C4-A06B9034465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04751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B26438-379A-35A1-F46D-19916675B5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SPARK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241931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D3075A-804D-820B-4D98-56F2E8186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Shuffles	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38F054-3CED-9CE3-6487-BDC4B378F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Joins</a:t>
            </a:r>
          </a:p>
          <a:p>
            <a:r>
              <a:rPr lang="en-US" dirty="0"/>
              <a:t>Group By key</a:t>
            </a:r>
          </a:p>
          <a:p>
            <a:r>
              <a:rPr lang="en-US" dirty="0"/>
              <a:t>Reduce by key</a:t>
            </a:r>
          </a:p>
          <a:p>
            <a:r>
              <a:rPr lang="en-US" dirty="0" smtClean="0"/>
              <a:t>Re-partition</a:t>
            </a:r>
            <a:endParaRPr lang="en-US" dirty="0"/>
          </a:p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074361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9A3394-348C-F5CD-DA11-F0F44D555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	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9AEE817-618F-58C8-31DE-E636B35DF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</a:t>
            </a:r>
          </a:p>
          <a:p>
            <a:r>
              <a:rPr lang="en-US" dirty="0"/>
              <a:t>Top</a:t>
            </a:r>
          </a:p>
          <a:p>
            <a:r>
              <a:rPr lang="en-US" dirty="0"/>
              <a:t>Collect</a:t>
            </a:r>
          </a:p>
          <a:p>
            <a:r>
              <a:rPr lang="en-US" dirty="0"/>
              <a:t>Max</a:t>
            </a:r>
          </a:p>
          <a:p>
            <a:r>
              <a:rPr lang="en-US" dirty="0"/>
              <a:t>Min</a:t>
            </a:r>
          </a:p>
          <a:p>
            <a:r>
              <a:rPr lang="en-US" dirty="0"/>
              <a:t>Stats</a:t>
            </a:r>
          </a:p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794729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EBEF9C-9881-E59E-27B2-F11C96E56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Persisting / Caching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FE6BE7A-B853-4F60-1516-7AA47F39E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GC</a:t>
            </a:r>
          </a:p>
          <a:p>
            <a:r>
              <a:rPr lang="en-US" dirty="0"/>
              <a:t>Disk spill/slow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987273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1B5A87-287C-DAE6-B267-F83A83C82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	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FD8216-97C4-F88B-231B-A80B6332B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Safe joins</a:t>
            </a:r>
          </a:p>
          <a:p>
            <a:endParaRPr lang="en-US" dirty="0"/>
          </a:p>
          <a:p>
            <a:pPr lvl="1"/>
            <a:r>
              <a:rPr lang="en-US" dirty="0"/>
              <a:t>Sort merge</a:t>
            </a:r>
          </a:p>
          <a:p>
            <a:pPr lvl="1"/>
            <a:r>
              <a:rPr lang="en-US" dirty="0"/>
              <a:t>Both files are large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Shared Variables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914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B6D5C5-7157-742D-059F-B372B6EC4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Variables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1CD5566-64D2-1D05-35CB-C8A265309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Broadcasting   </a:t>
            </a:r>
            <a:r>
              <a:rPr lang="en-US" dirty="0">
                <a:sym typeface="Wingdings" panose="05000000000000000000" pitchFamily="2" charset="2"/>
              </a:rPr>
              <a:t> Show a read only data from the smaller file to larger file</a:t>
            </a:r>
            <a:endParaRPr lang="en-US" dirty="0"/>
          </a:p>
          <a:p>
            <a:endParaRPr lang="en-US" dirty="0"/>
          </a:p>
          <a:p>
            <a:r>
              <a:rPr lang="en-US" dirty="0"/>
              <a:t>Accumulators </a:t>
            </a:r>
            <a:r>
              <a:rPr lang="en-US" dirty="0">
                <a:sym typeface="Wingdings" panose="05000000000000000000" pitchFamily="2" charset="2"/>
              </a:rPr>
              <a:t> Implement counters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39961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28DE84-BB24-F387-7071-882B093EA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 vs DF VS Dataset(only for Scala &amp; Java)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6F9D0E-0621-B3D4-BBE9-9B8B7260F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RDD   </a:t>
            </a:r>
            <a:r>
              <a:rPr lang="en-US" dirty="0">
                <a:sym typeface="Wingdings" panose="05000000000000000000" pitchFamily="2" charset="2"/>
              </a:rPr>
              <a:t> Low level API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=====</a:t>
            </a:r>
          </a:p>
          <a:p>
            <a:r>
              <a:rPr lang="en-US" dirty="0"/>
              <a:t>Distributed collection</a:t>
            </a:r>
          </a:p>
          <a:p>
            <a:r>
              <a:rPr lang="en-US" dirty="0"/>
              <a:t>Immutable</a:t>
            </a:r>
          </a:p>
          <a:p>
            <a:r>
              <a:rPr lang="en-US" dirty="0"/>
              <a:t>Fault tolerant</a:t>
            </a:r>
          </a:p>
          <a:p>
            <a:r>
              <a:rPr lang="en-US" dirty="0"/>
              <a:t>Lazy evaluations</a:t>
            </a:r>
          </a:p>
          <a:p>
            <a:r>
              <a:rPr lang="en-US" dirty="0"/>
              <a:t>Scala, Java, R, Python</a:t>
            </a:r>
          </a:p>
          <a:p>
            <a:r>
              <a:rPr lang="en-US" dirty="0"/>
              <a:t>Unstructured data</a:t>
            </a:r>
          </a:p>
          <a:p>
            <a:pPr marL="0" indent="0">
              <a:buNone/>
            </a:pPr>
            <a:r>
              <a:rPr lang="en-US" dirty="0"/>
              <a:t>	Disadvantage</a:t>
            </a:r>
          </a:p>
          <a:p>
            <a:pPr marL="0" indent="0">
              <a:buNone/>
            </a:pPr>
            <a:r>
              <a:rPr lang="en-US" dirty="0"/>
              <a:t>Doesn’t infer schema, optimization of code is manual</a:t>
            </a:r>
          </a:p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565662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51D66D-C96C-4540-079A-DCD969F52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230112E-C7F3-DD54-508D-14633F367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Distributed Collection of Row objects</a:t>
            </a:r>
          </a:p>
          <a:p>
            <a:r>
              <a:rPr lang="en-US" dirty="0"/>
              <a:t>Optimization </a:t>
            </a:r>
            <a:r>
              <a:rPr lang="en-US" dirty="0">
                <a:sym typeface="Wingdings" panose="05000000000000000000" pitchFamily="2" charset="2"/>
              </a:rPr>
              <a:t> Catalyst Optimizer (Tungsten)</a:t>
            </a:r>
          </a:p>
          <a:p>
            <a:r>
              <a:rPr lang="en-US" dirty="0">
                <a:sym typeface="Wingdings" panose="05000000000000000000" pitchFamily="2" charset="2"/>
              </a:rPr>
              <a:t>Hive compatibility</a:t>
            </a:r>
          </a:p>
          <a:p>
            <a:r>
              <a:rPr lang="en-US" dirty="0">
                <a:sym typeface="Wingdings" panose="05000000000000000000" pitchFamily="2" charset="2"/>
              </a:rPr>
              <a:t>Java, Scala, Python, R</a:t>
            </a:r>
          </a:p>
          <a:p>
            <a:r>
              <a:rPr lang="en-US" dirty="0">
                <a:sym typeface="Wingdings" panose="05000000000000000000" pitchFamily="2" charset="2"/>
              </a:rPr>
              <a:t>Infer schema, it gives structure of the data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Compile time safety</a:t>
            </a:r>
          </a:p>
          <a:p>
            <a:pPr marL="0" indent="0">
              <a:buNone/>
            </a:pP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082356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7B18EA50-5FDD-1913-B0CC-6FB15F381C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38200" y="755374"/>
            <a:ext cx="10515600" cy="5461345"/>
          </a:xfrm>
        </p:spPr>
      </p:pic>
    </p:spTree>
    <p:extLst>
      <p:ext uri="{BB962C8B-B14F-4D97-AF65-F5344CB8AC3E}">
        <p14:creationId xmlns:p14="http://schemas.microsoft.com/office/powerpoint/2010/main" val="1830409044"/>
      </p:ext>
    </p:extLst>
  </p:cSld>
  <p:clrMapOvr>
    <a:masterClrMapping/>
  </p:clrMapOvr>
  <p:transition spd="slow"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9E6C52E7-5229-D9F3-07CA-6090C8E40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7999" y="1192696"/>
            <a:ext cx="10356002" cy="4984267"/>
          </a:xfrm>
        </p:spPr>
      </p:pic>
    </p:spTree>
    <p:extLst>
      <p:ext uri="{BB962C8B-B14F-4D97-AF65-F5344CB8AC3E}">
        <p14:creationId xmlns:p14="http://schemas.microsoft.com/office/powerpoint/2010/main" val="2629232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C8301E7-3C6D-0A23-3ADE-575BF0D8C2B5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492509" y="652007"/>
            <a:ext cx="11350847" cy="57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395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654BF2B-6DD3-A7F8-0431-1D563B3D2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CPU</a:t>
            </a:r>
          </a:p>
          <a:p>
            <a:endParaRPr lang="en-US" dirty="0"/>
          </a:p>
          <a:p>
            <a:r>
              <a:rPr lang="en-US" dirty="0"/>
              <a:t>Parallelization</a:t>
            </a:r>
          </a:p>
          <a:p>
            <a:endParaRPr lang="en-US" dirty="0"/>
          </a:p>
          <a:p>
            <a:pPr lvl="1"/>
            <a:r>
              <a:rPr lang="en-US" dirty="0"/>
              <a:t>Core</a:t>
            </a:r>
          </a:p>
          <a:p>
            <a:endParaRPr lang="en-US" dirty="0"/>
          </a:p>
          <a:p>
            <a:pPr lvl="1"/>
            <a:r>
              <a:rPr lang="en-US" dirty="0"/>
              <a:t>Thread</a:t>
            </a:r>
          </a:p>
          <a:p>
            <a:endParaRPr lang="en-US" dirty="0"/>
          </a:p>
          <a:p>
            <a:pPr lvl="1"/>
            <a:r>
              <a:rPr lang="en-US" dirty="0" err="1"/>
              <a:t>Vcpu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SLOT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319119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782514E5-C91E-60FB-AC46-F37997D7E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grayscl/>
          </a:blip>
          <a:stretch>
            <a:fillRect/>
          </a:stretch>
        </p:blipFill>
        <p:spPr>
          <a:xfrm>
            <a:off x="1670509" y="604838"/>
            <a:ext cx="8850982" cy="5572125"/>
          </a:xfrm>
        </p:spPr>
      </p:pic>
    </p:spTree>
    <p:extLst>
      <p:ext uri="{BB962C8B-B14F-4D97-AF65-F5344CB8AC3E}">
        <p14:creationId xmlns:p14="http://schemas.microsoft.com/office/powerpoint/2010/main" val="636041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42DAD7B-B523-FC0C-B473-80AC69689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98" y="0"/>
            <a:ext cx="118772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12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B545F78-808E-C162-C430-E22DCA4525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49" b="3189"/>
          <a:stretch/>
        </p:blipFill>
        <p:spPr>
          <a:xfrm>
            <a:off x="1504335" y="245380"/>
            <a:ext cx="8347588" cy="60374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216351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537F461D-EB77-92B7-F91A-B74E8CA65F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35649" y="1022555"/>
            <a:ext cx="8929467" cy="5154408"/>
          </a:xfrm>
        </p:spPr>
      </p:pic>
    </p:spTree>
    <p:extLst>
      <p:ext uri="{BB962C8B-B14F-4D97-AF65-F5344CB8AC3E}">
        <p14:creationId xmlns:p14="http://schemas.microsoft.com/office/powerpoint/2010/main" val="2617605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887DF40-F0E9-40FC-44AC-018BA61D19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7" t="2905" r="4355" b="5962"/>
          <a:stretch/>
        </p:blipFill>
        <p:spPr>
          <a:xfrm>
            <a:off x="570270" y="324465"/>
            <a:ext cx="11090787" cy="600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38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B326E99-4C2F-7A6F-DF9A-58370625CD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3" r="1371" b="2392"/>
          <a:stretch/>
        </p:blipFill>
        <p:spPr>
          <a:xfrm>
            <a:off x="0" y="314632"/>
            <a:ext cx="12024852" cy="602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22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AD346FC4-87D8-28B7-BA6F-675448DF50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984" y="664720"/>
            <a:ext cx="9366637" cy="5528559"/>
          </a:xfrm>
        </p:spPr>
      </p:pic>
    </p:spTree>
    <p:extLst>
      <p:ext uri="{BB962C8B-B14F-4D97-AF65-F5344CB8AC3E}">
        <p14:creationId xmlns:p14="http://schemas.microsoft.com/office/powerpoint/2010/main" val="519151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848B1C15-6354-AB6C-12C3-A8A459710D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604300" y="533955"/>
            <a:ext cx="6162260" cy="6088281"/>
          </a:xfrm>
        </p:spPr>
      </p:pic>
    </p:spTree>
    <p:extLst>
      <p:ext uri="{BB962C8B-B14F-4D97-AF65-F5344CB8AC3E}">
        <p14:creationId xmlns:p14="http://schemas.microsoft.com/office/powerpoint/2010/main" val="16322002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87C8FFD9-5435-2188-9E3D-7EC91E788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grayscl/>
          </a:blip>
          <a:srcRect r="36159" b="1997"/>
          <a:stretch/>
        </p:blipFill>
        <p:spPr>
          <a:xfrm>
            <a:off x="1574808" y="246456"/>
            <a:ext cx="8778559" cy="6365088"/>
          </a:xfrm>
        </p:spPr>
      </p:pic>
    </p:spTree>
    <p:extLst>
      <p:ext uri="{BB962C8B-B14F-4D97-AF65-F5344CB8AC3E}">
        <p14:creationId xmlns:p14="http://schemas.microsoft.com/office/powerpoint/2010/main" val="3343558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7815FAA-69F0-524E-FB29-124B34C6D5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580" t="6737" r="4194" b="1728"/>
          <a:stretch/>
        </p:blipFill>
        <p:spPr>
          <a:xfrm>
            <a:off x="963561" y="678426"/>
            <a:ext cx="7836310" cy="529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455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0FFCDCF-109F-BE94-AE36-4DC7E7F5B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Scaling</a:t>
            </a:r>
          </a:p>
          <a:p>
            <a:endParaRPr lang="en-US" dirty="0"/>
          </a:p>
          <a:p>
            <a:pPr lvl="1"/>
            <a:r>
              <a:rPr lang="en-US" dirty="0"/>
              <a:t>Vertical Scaling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Horizontal Scaling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592992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C1D07E5-3AFE-65CF-79E0-9D1BFE10AE58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497570" y="239968"/>
            <a:ext cx="8540118" cy="637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74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45287D4-74BD-BD38-EF64-217B737A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20" y="542989"/>
            <a:ext cx="11750160" cy="556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0402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EA5F242-734A-ED02-BF79-8992F3E92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8929"/>
            <a:ext cx="11993333" cy="531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683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C2F342-DEB5-4E1F-F6D7-2E6159C67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conditions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3D0C5F8-B79F-DEAA-0643-52CDF2E3B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&amp; multiple</a:t>
            </a:r>
          </a:p>
          <a:p>
            <a:r>
              <a:rPr lang="en-US" dirty="0" err="1"/>
              <a:t>Startswith</a:t>
            </a:r>
            <a:endParaRPr lang="en-US" dirty="0"/>
          </a:p>
          <a:p>
            <a:r>
              <a:rPr lang="en-US" dirty="0" err="1"/>
              <a:t>Endswith</a:t>
            </a:r>
            <a:endParaRPr lang="en-US" dirty="0"/>
          </a:p>
          <a:p>
            <a:r>
              <a:rPr lang="en-US" dirty="0"/>
              <a:t>Contains</a:t>
            </a:r>
          </a:p>
          <a:p>
            <a:r>
              <a:rPr lang="en-US" dirty="0"/>
              <a:t>Like</a:t>
            </a:r>
          </a:p>
          <a:p>
            <a:r>
              <a:rPr lang="en-US" dirty="0"/>
              <a:t>Null values</a:t>
            </a:r>
          </a:p>
          <a:p>
            <a:r>
              <a:rPr lang="en-US" dirty="0" err="1"/>
              <a:t>isin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1212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ABBA8DAA-E538-026E-3FEC-739377F30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94735"/>
            <a:ext cx="8555929" cy="5311725"/>
          </a:xfrm>
        </p:spPr>
      </p:pic>
    </p:spTree>
    <p:extLst>
      <p:ext uri="{BB962C8B-B14F-4D97-AF65-F5344CB8AC3E}">
        <p14:creationId xmlns:p14="http://schemas.microsoft.com/office/powerpoint/2010/main" val="7679635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B1D448-E7AD-73EC-74D0-9B03ACDCE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utility commands</a:t>
            </a:r>
            <a:endParaRPr lang="x-non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ACBB159F-B8F3-6647-627E-1A7E66195A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193" t="-153" b="-1"/>
          <a:stretch/>
        </p:blipFill>
        <p:spPr>
          <a:xfrm>
            <a:off x="838200" y="1690688"/>
            <a:ext cx="7116097" cy="4653779"/>
          </a:xfrm>
        </p:spPr>
      </p:pic>
    </p:spTree>
    <p:extLst>
      <p:ext uri="{BB962C8B-B14F-4D97-AF65-F5344CB8AC3E}">
        <p14:creationId xmlns:p14="http://schemas.microsoft.com/office/powerpoint/2010/main" val="1676840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B1D448-E7AD-73EC-74D0-9B03ACDCE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 commands</a:t>
            </a:r>
            <a:endParaRPr lang="x-non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00655A15-576E-2B93-79E6-C5EC2D662E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398"/>
          <a:stretch/>
        </p:blipFill>
        <p:spPr>
          <a:xfrm>
            <a:off x="924231" y="1835457"/>
            <a:ext cx="5353519" cy="4657418"/>
          </a:xfrm>
        </p:spPr>
      </p:pic>
    </p:spTree>
    <p:extLst>
      <p:ext uri="{BB962C8B-B14F-4D97-AF65-F5344CB8AC3E}">
        <p14:creationId xmlns:p14="http://schemas.microsoft.com/office/powerpoint/2010/main" val="12117965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79E5B5D-07E0-8E23-B1B6-55EC966BF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dbutils.fs.help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 err="1"/>
              <a:t>dbutils.notebook.help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 err="1"/>
              <a:t>dbutils.widgets.help</a:t>
            </a:r>
            <a:r>
              <a:rPr lang="en-US" dirty="0"/>
              <a:t>() 	</a:t>
            </a:r>
          </a:p>
          <a:p>
            <a:endParaRPr lang="en-US" dirty="0"/>
          </a:p>
          <a:p>
            <a:r>
              <a:rPr lang="en-US" dirty="0" err="1"/>
              <a:t>dbutils.secretes.help</a:t>
            </a:r>
            <a:r>
              <a:rPr lang="en-US" dirty="0"/>
              <a:t>()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9392311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A5CB0579-EA04-C990-6C22-7E32202C6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biLevel thresh="50000"/>
          </a:blip>
          <a:srcRect l="3049" t="12282" r="1294" b="3570"/>
          <a:stretch/>
        </p:blipFill>
        <p:spPr>
          <a:xfrm>
            <a:off x="678426" y="855407"/>
            <a:ext cx="9969910" cy="4403546"/>
          </a:xfrm>
        </p:spPr>
      </p:pic>
    </p:spTree>
    <p:extLst>
      <p:ext uri="{BB962C8B-B14F-4D97-AF65-F5344CB8AC3E}">
        <p14:creationId xmlns:p14="http://schemas.microsoft.com/office/powerpoint/2010/main" val="34162417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B1D448-E7AD-73EC-74D0-9B03ACDCE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Explode</a:t>
            </a:r>
            <a:endParaRPr lang="x-non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B0CAC8B3-E00A-4CDF-7CBC-4B5BAD006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2382"/>
          <a:stretch/>
        </p:blipFill>
        <p:spPr>
          <a:xfrm>
            <a:off x="914398" y="1690688"/>
            <a:ext cx="4914013" cy="4351338"/>
          </a:xfrm>
        </p:spPr>
      </p:pic>
    </p:spTree>
    <p:extLst>
      <p:ext uri="{BB962C8B-B14F-4D97-AF65-F5344CB8AC3E}">
        <p14:creationId xmlns:p14="http://schemas.microsoft.com/office/powerpoint/2010/main" val="104260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DAF3C7-43AF-DF35-C4F5-63473B14F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D47713D-3AC8-248C-C587-87F8DBB65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Runs Everywhere</a:t>
            </a:r>
          </a:p>
          <a:p>
            <a:endParaRPr lang="en-US" dirty="0"/>
          </a:p>
          <a:p>
            <a:r>
              <a:rPr lang="en-US" dirty="0"/>
              <a:t>Unified platform</a:t>
            </a:r>
          </a:p>
          <a:p>
            <a:endParaRPr lang="en-US" dirty="0"/>
          </a:p>
          <a:p>
            <a:r>
              <a:rPr lang="en-US" dirty="0"/>
              <a:t>In memory-cluster computing framework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7963548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EC42CCA9-4DE1-DC24-1D36-EA710E95D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913" y="471948"/>
            <a:ext cx="10968154" cy="5653548"/>
          </a:xfrm>
        </p:spPr>
      </p:pic>
    </p:spTree>
    <p:extLst>
      <p:ext uri="{BB962C8B-B14F-4D97-AF65-F5344CB8AC3E}">
        <p14:creationId xmlns:p14="http://schemas.microsoft.com/office/powerpoint/2010/main" val="6998183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B1D448-E7AD-73EC-74D0-9B03ACDCE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Expressions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79E5B5D-07E0-8E23-B1B6-55EC966BF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</a:t>
            </a:r>
          </a:p>
          <a:p>
            <a:endParaRPr lang="en-US" dirty="0"/>
          </a:p>
          <a:p>
            <a:r>
              <a:rPr lang="en-US" dirty="0"/>
              <a:t>Otherwise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0675907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C22365C-D9E5-C85E-4A6A-5753C5C47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36" y="0"/>
            <a:ext cx="11124127" cy="6858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96401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C5FA66F-58BF-0509-55A7-50E771A654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3556" t="17061" r="9559"/>
          <a:stretch/>
        </p:blipFill>
        <p:spPr>
          <a:xfrm>
            <a:off x="609600" y="585019"/>
            <a:ext cx="10245213" cy="568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1052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7B9A96-8777-6FD0-FABB-2E695617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Union / Union All</a:t>
            </a:r>
            <a:endParaRPr lang="x-non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CCA0FA42-0CB0-4DB7-1C22-76DE330047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3637"/>
          <a:stretch/>
        </p:blipFill>
        <p:spPr>
          <a:xfrm>
            <a:off x="838200" y="1690688"/>
            <a:ext cx="5138647" cy="4351338"/>
          </a:xfrm>
        </p:spPr>
      </p:pic>
    </p:spTree>
    <p:extLst>
      <p:ext uri="{BB962C8B-B14F-4D97-AF65-F5344CB8AC3E}">
        <p14:creationId xmlns:p14="http://schemas.microsoft.com/office/powerpoint/2010/main" val="1590562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7B9A96-8777-6FD0-FABB-2E695617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Anomalies</a:t>
            </a:r>
            <a:endParaRPr lang="x-non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A203B8B7-6D9F-2EAE-C62D-0F0988E10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731" t="2558" r="5628" b="22423"/>
          <a:stretch/>
        </p:blipFill>
        <p:spPr>
          <a:xfrm>
            <a:off x="838200" y="1907458"/>
            <a:ext cx="5437239" cy="3264310"/>
          </a:xfrm>
        </p:spPr>
      </p:pic>
    </p:spTree>
    <p:extLst>
      <p:ext uri="{BB962C8B-B14F-4D97-AF65-F5344CB8AC3E}">
        <p14:creationId xmlns:p14="http://schemas.microsoft.com/office/powerpoint/2010/main" val="19070202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8F6A205-8118-3EA7-D989-D0F82BDE2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212"/>
            <a:ext cx="12192000" cy="652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5604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67E6E92-6195-1B48-0FAF-5E5D8AA35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64" y="303493"/>
            <a:ext cx="11847871" cy="625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664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8B0BE85-ACFA-931F-0614-B742B0FD2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540"/>
            <a:ext cx="12192000" cy="633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052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B1D448-E7AD-73EC-74D0-9B03ACDCE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vs persist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79E5B5D-07E0-8E23-B1B6-55EC966BF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Cache </a:t>
            </a:r>
            <a:r>
              <a:rPr lang="en-US" dirty="0">
                <a:sym typeface="Wingdings" panose="05000000000000000000" pitchFamily="2" charset="2"/>
              </a:rPr>
              <a:t> Programming mechanism to store the data in memory</a:t>
            </a:r>
            <a:endParaRPr lang="en-US" dirty="0"/>
          </a:p>
          <a:p>
            <a:endParaRPr lang="en-US" dirty="0"/>
          </a:p>
          <a:p>
            <a:r>
              <a:rPr lang="en-US" dirty="0"/>
              <a:t>Persist </a:t>
            </a:r>
            <a:r>
              <a:rPr lang="en-US" dirty="0">
                <a:sym typeface="Wingdings" panose="05000000000000000000" pitchFamily="2" charset="2"/>
              </a:rPr>
              <a:t> Store the data either in memory / disk or both across the worker nodes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270285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ark Architecture | Distributed Systems Architecture">
            <a:extLst>
              <a:ext uri="{FF2B5EF4-FFF2-40B4-BE49-F238E27FC236}">
                <a16:creationId xmlns:a16="http://schemas.microsoft.com/office/drawing/2014/main" xmlns="" id="{BBE41A4F-694B-055A-6709-BD8B8B37D0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466" y="1455088"/>
            <a:ext cx="8701190" cy="407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5051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282A79B-AD19-61FA-C165-970BB11AB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16" y="714065"/>
            <a:ext cx="11877368" cy="542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206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9E832DA-60CE-846C-DF93-CC0FA2A0EB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28" b="4268"/>
          <a:stretch/>
        </p:blipFill>
        <p:spPr>
          <a:xfrm>
            <a:off x="157316" y="530942"/>
            <a:ext cx="11926529" cy="591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366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9BCBA23-12DD-77DF-5E9A-8CCECB3A2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24" y="699714"/>
            <a:ext cx="11898197" cy="55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004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2E6AAB6-62D2-4DC7-19ED-96DFB9347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29" y="2031020"/>
            <a:ext cx="8553450" cy="349567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xmlns="" id="{7033BAF4-3FC0-9E59-9757-C311EBB9D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Catalyst Optimizer</a:t>
            </a:r>
            <a:endParaRPr lang="x-none" b="1" dirty="0"/>
          </a:p>
        </p:txBody>
      </p:sp>
    </p:spTree>
    <p:extLst>
      <p:ext uri="{BB962C8B-B14F-4D97-AF65-F5344CB8AC3E}">
        <p14:creationId xmlns:p14="http://schemas.microsoft.com/office/powerpoint/2010/main" val="10140166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0D73845-A1C6-2AB3-91CD-47E60CD9E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2026"/>
            <a:ext cx="12192000" cy="517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209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A3A567-33B5-F369-5171-C1CCA6489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for Optimization</a:t>
            </a:r>
            <a:endParaRPr lang="x-non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DCFC7556-A3A5-7DD7-233B-A399C79D18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745" y="1690688"/>
            <a:ext cx="9013890" cy="4351338"/>
          </a:xfrm>
        </p:spPr>
      </p:pic>
    </p:spTree>
    <p:extLst>
      <p:ext uri="{BB962C8B-B14F-4D97-AF65-F5344CB8AC3E}">
        <p14:creationId xmlns:p14="http://schemas.microsoft.com/office/powerpoint/2010/main" val="4205566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A3A567-33B5-F369-5171-C1CCA6489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CBO or RBO</a:t>
            </a:r>
            <a:endParaRPr lang="x-non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B84659AD-949D-4800-F446-69A9CE78B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465"/>
          <a:stretch/>
        </p:blipFill>
        <p:spPr>
          <a:xfrm>
            <a:off x="719847" y="1874263"/>
            <a:ext cx="6053917" cy="4351338"/>
          </a:xfrm>
        </p:spPr>
      </p:pic>
    </p:spTree>
    <p:extLst>
      <p:ext uri="{BB962C8B-B14F-4D97-AF65-F5344CB8AC3E}">
        <p14:creationId xmlns:p14="http://schemas.microsoft.com/office/powerpoint/2010/main" val="11719017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29C5B7E2-2235-D5E8-B26E-F4FB2A0FC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305" y="797668"/>
            <a:ext cx="10169791" cy="5379295"/>
          </a:xfrm>
        </p:spPr>
      </p:pic>
    </p:spTree>
    <p:extLst>
      <p:ext uri="{BB962C8B-B14F-4D97-AF65-F5344CB8AC3E}">
        <p14:creationId xmlns:p14="http://schemas.microsoft.com/office/powerpoint/2010/main" val="40337542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C4B5B6A-57D2-94F8-6606-5F7C06540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7" y="733425"/>
            <a:ext cx="10029825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760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6E25D19-FC6C-3F7E-103C-4764C02D5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12" y="1181100"/>
            <a:ext cx="1069657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24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pache Spark 2 tutorial with PySpark : Analyzing Neuroimaging Data with ...">
            <a:extLst>
              <a:ext uri="{FF2B5EF4-FFF2-40B4-BE49-F238E27FC236}">
                <a16:creationId xmlns:a16="http://schemas.microsoft.com/office/drawing/2014/main" xmlns="" id="{6152818E-59AA-2494-E98A-C1852CC0BA0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408" y="1033670"/>
            <a:ext cx="8078524" cy="520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0672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307B8DD-370B-C79B-E65F-BB5ACD73C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228"/>
            <a:ext cx="12192000" cy="634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650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0255665-C316-80B4-DDC2-BCD3DD134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43232"/>
            <a:ext cx="9408367" cy="637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093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1885D03-9346-0C1B-E5C8-8816DF86B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66" y="544749"/>
            <a:ext cx="11609867" cy="560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528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FDF550B-E618-E812-788C-B02B2A123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30" y="154258"/>
            <a:ext cx="11303540" cy="654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254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A64FC32-A909-42AE-08E1-9320BB770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64" y="136488"/>
            <a:ext cx="11770468" cy="658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735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7A85778-EC69-DCF6-4D41-7512D6B24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04" y="310369"/>
            <a:ext cx="11673192" cy="623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7023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E2EDAA1-C86F-7C4E-EA03-496D45875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32" y="671209"/>
            <a:ext cx="11795232" cy="570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563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AEF5297-B2C6-627F-D8DB-F212ED4C0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0036"/>
            <a:ext cx="12192000" cy="611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1442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B37D234-42EA-8627-8B35-50E3D48C5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8" y="457704"/>
            <a:ext cx="12030323" cy="605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9848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50CDD8B-B44E-10F0-2811-6DED2D1AB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45" y="729127"/>
            <a:ext cx="10002741" cy="372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97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9166629-5E6B-CA7E-A14C-466A826B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Driver Program</a:t>
            </a:r>
          </a:p>
          <a:p>
            <a:endParaRPr lang="en-US" dirty="0"/>
          </a:p>
          <a:p>
            <a:r>
              <a:rPr lang="en-US" dirty="0"/>
              <a:t>Spark Context</a:t>
            </a:r>
          </a:p>
          <a:p>
            <a:endParaRPr lang="en-US" dirty="0"/>
          </a:p>
          <a:p>
            <a:r>
              <a:rPr lang="en-US" dirty="0"/>
              <a:t>Cluster manager</a:t>
            </a:r>
          </a:p>
          <a:p>
            <a:endParaRPr lang="en-US" dirty="0"/>
          </a:p>
          <a:p>
            <a:r>
              <a:rPr lang="en-US" dirty="0"/>
              <a:t>Worker Nodes</a:t>
            </a:r>
          </a:p>
          <a:p>
            <a:pPr lvl="1"/>
            <a:r>
              <a:rPr lang="en-US" dirty="0"/>
              <a:t>Executors (JVM)</a:t>
            </a:r>
          </a:p>
          <a:p>
            <a:pPr lvl="1"/>
            <a:r>
              <a:rPr lang="en-US" dirty="0"/>
              <a:t>Task / Slots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5874627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EF023CC-E325-253A-8D9D-44355B825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49" y="723568"/>
            <a:ext cx="11767102" cy="528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2061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C7EE29-395C-20EC-F0F2-F30794FE8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45A5750-F975-0950-3A46-1B080BB3F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08772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BA4ACC9-9A8E-16F4-FE71-7618FB262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0251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User Session</a:t>
            </a:r>
          </a:p>
          <a:p>
            <a:endParaRPr lang="en-US" dirty="0"/>
          </a:p>
          <a:p>
            <a:r>
              <a:rPr lang="en-US" dirty="0"/>
              <a:t>Spark Context </a:t>
            </a:r>
            <a:r>
              <a:rPr lang="en-US" dirty="0">
                <a:sym typeface="Wingdings" panose="05000000000000000000" pitchFamily="2" charset="2"/>
              </a:rPr>
              <a:t> RDD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Spark Session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------------------</a:t>
            </a:r>
          </a:p>
          <a:p>
            <a:pPr marL="0" indent="0">
              <a:buNone/>
            </a:pPr>
            <a:r>
              <a:rPr lang="en-US" dirty="0"/>
              <a:t>Spark Context</a:t>
            </a:r>
          </a:p>
          <a:p>
            <a:r>
              <a:rPr lang="en-US" dirty="0"/>
              <a:t>SQL context</a:t>
            </a:r>
          </a:p>
          <a:p>
            <a:r>
              <a:rPr lang="en-US" dirty="0"/>
              <a:t>Hive Context</a:t>
            </a:r>
          </a:p>
          <a:p>
            <a:r>
              <a:rPr lang="en-US" dirty="0"/>
              <a:t>Streaming Context</a:t>
            </a:r>
          </a:p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971114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575D32-1856-1156-F5D9-4AE60C380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Lazy evaluation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3BDA2DC-229B-33F8-5C02-03FF47512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Transformation</a:t>
            </a:r>
          </a:p>
          <a:p>
            <a:endParaRPr lang="en-US" dirty="0"/>
          </a:p>
          <a:p>
            <a:pPr lvl="1"/>
            <a:r>
              <a:rPr lang="en-US" dirty="0"/>
              <a:t>Narrow Transformation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Wide Transformation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251431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2111</TotalTime>
  <Words>250</Words>
  <Application>Microsoft Office PowerPoint</Application>
  <PresentationFormat>Custom</PresentationFormat>
  <Paragraphs>126</Paragraphs>
  <Slides>71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2" baseType="lpstr">
      <vt:lpstr>Office Theme</vt:lpstr>
      <vt:lpstr>SPARK</vt:lpstr>
      <vt:lpstr>PowerPoint Presentation</vt:lpstr>
      <vt:lpstr>PowerPoint Presentation</vt:lpstr>
      <vt:lpstr>Spark</vt:lpstr>
      <vt:lpstr>PowerPoint Presentation</vt:lpstr>
      <vt:lpstr>PowerPoint Presentation</vt:lpstr>
      <vt:lpstr>PowerPoint Presentation</vt:lpstr>
      <vt:lpstr>PowerPoint Presentation</vt:lpstr>
      <vt:lpstr>Lazy evaluation</vt:lpstr>
      <vt:lpstr>Shuffles </vt:lpstr>
      <vt:lpstr>Actions </vt:lpstr>
      <vt:lpstr>Persisting / Caching</vt:lpstr>
      <vt:lpstr>Joins </vt:lpstr>
      <vt:lpstr>Shared Variables</vt:lpstr>
      <vt:lpstr>RDD vs DF VS Dataset(only for Scala &amp; Java)</vt:lpstr>
      <vt:lpstr>DF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Filter conditions</vt:lpstr>
      <vt:lpstr>PowerPoint Presentation</vt:lpstr>
      <vt:lpstr>DB utility commands</vt:lpstr>
      <vt:lpstr>HELP commands</vt:lpstr>
      <vt:lpstr>PowerPoint Presentation</vt:lpstr>
      <vt:lpstr>PowerPoint Presentation</vt:lpstr>
      <vt:lpstr>Explode</vt:lpstr>
      <vt:lpstr>PowerPoint Presentation</vt:lpstr>
      <vt:lpstr>Case Expressions</vt:lpstr>
      <vt:lpstr>PowerPoint Presentation</vt:lpstr>
      <vt:lpstr>PowerPoint Presentation</vt:lpstr>
      <vt:lpstr>Union / Union All</vt:lpstr>
      <vt:lpstr>Handling Anomalies</vt:lpstr>
      <vt:lpstr>PowerPoint Presentation</vt:lpstr>
      <vt:lpstr>PowerPoint Presentation</vt:lpstr>
      <vt:lpstr>PowerPoint Presentation</vt:lpstr>
      <vt:lpstr>Cache vs persist</vt:lpstr>
      <vt:lpstr>PowerPoint Presentation</vt:lpstr>
      <vt:lpstr>PowerPoint Presentation</vt:lpstr>
      <vt:lpstr>PowerPoint Presentation</vt:lpstr>
      <vt:lpstr>Catalyst Optimizer</vt:lpstr>
      <vt:lpstr>PowerPoint Presentation</vt:lpstr>
      <vt:lpstr>Scope for Optimization</vt:lpstr>
      <vt:lpstr>CBO or RBO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SPARK</dc:title>
  <dc:creator>Pavan GS</dc:creator>
  <cp:lastModifiedBy>admin</cp:lastModifiedBy>
  <cp:revision>10</cp:revision>
  <dcterms:created xsi:type="dcterms:W3CDTF">2023-09-28T12:28:20Z</dcterms:created>
  <dcterms:modified xsi:type="dcterms:W3CDTF">2024-10-22T12:33:47Z</dcterms:modified>
</cp:coreProperties>
</file>